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32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23303-4FD5-4814-AA8B-04A7A9912B8B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D1C9E9-E32C-424C-92F3-25CAB70F45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irelight title.png"/>
          <p:cNvPicPr>
            <a:picLocks noChangeAspect="1"/>
          </p:cNvPicPr>
          <p:nvPr/>
        </p:nvPicPr>
        <p:blipFill>
          <a:blip r:embed="rId2" cstate="print"/>
          <a:srcRect l="43431" t="21353" b="20413"/>
          <a:stretch>
            <a:fillRect/>
          </a:stretch>
        </p:blipFill>
        <p:spPr>
          <a:xfrm>
            <a:off x="0" y="0"/>
            <a:ext cx="367230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1219200"/>
            <a:ext cx="6400800" cy="1600200"/>
          </a:xfrm>
        </p:spPr>
        <p:txBody>
          <a:bodyPr anchor="b" anchorCtr="0"/>
          <a:lstStyle>
            <a:lvl1pPr algn="l">
              <a:defRPr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2971800"/>
            <a:ext cx="5715000" cy="12954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5943600"/>
            <a:ext cx="2133600" cy="228600"/>
          </a:xfrm>
        </p:spPr>
        <p:txBody>
          <a:bodyPr/>
          <a:lstStyle>
            <a:lvl1pPr algn="l">
              <a:defRPr/>
            </a:lvl1pPr>
          </a:lstStyle>
          <a:p>
            <a:fld id="{C383A15B-11B8-4594-BA43-4047B870604C}" type="datetime1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5715000"/>
            <a:ext cx="26670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600" y="6248400"/>
            <a:ext cx="533400" cy="228600"/>
          </a:xfrm>
        </p:spPr>
        <p:txBody>
          <a:bodyPr/>
          <a:lstStyle>
            <a:lvl1pPr algn="l">
              <a:defRPr/>
            </a:lvl1pPr>
          </a:lstStyle>
          <a:p>
            <a:fld id="{E9AE4257-F89F-4AE2-95B2-0BA4833C9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4209" y="2057400"/>
            <a:ext cx="5678424" cy="388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E2D9-C537-4E87-8283-81425F84A16A}" type="datetime1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E4257-F89F-4AE2-95B2-0BA4833C9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533400"/>
            <a:ext cx="1752600" cy="43433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533401"/>
            <a:ext cx="5029200" cy="5422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CDA2E-6D8C-411D-ACF0-0CF285509D7B}" type="datetime1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E4257-F89F-4AE2-95B2-0BA4833C9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82A48-425B-4DD2-8C51-BFB5577176B0}" type="datetime1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E4257-F89F-4AE2-95B2-0BA4833C9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irelight section.png"/>
          <p:cNvPicPr>
            <a:picLocks noChangeAspect="1"/>
          </p:cNvPicPr>
          <p:nvPr/>
        </p:nvPicPr>
        <p:blipFill>
          <a:blip r:embed="rId2" cstate="print"/>
          <a:srcRect l="7678" r="8563" b="31688"/>
          <a:stretch>
            <a:fillRect/>
          </a:stretch>
        </p:blipFill>
        <p:spPr>
          <a:xfrm>
            <a:off x="0" y="3048000"/>
            <a:ext cx="9144000" cy="381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2057400"/>
            <a:ext cx="7391400" cy="1590675"/>
          </a:xfrm>
        </p:spPr>
        <p:txBody>
          <a:bodyPr anchor="b" anchorCtr="0">
            <a:normAutofit/>
          </a:bodyPr>
          <a:lstStyle>
            <a:lvl1pPr algn="ctr">
              <a:defRPr sz="4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7546" y="3810000"/>
            <a:ext cx="5388909" cy="14239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1500"/>
              </a:spcBef>
              <a:buFontTx/>
              <a:buNone/>
              <a:defRPr sz="1800" kern="120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D93D6-C8F7-439C-AE92-4A653E7AB212}" type="datetime1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E4257-F89F-4AE2-95B2-0BA4833C9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057401"/>
            <a:ext cx="2743200" cy="3898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2057401"/>
            <a:ext cx="2743200" cy="3898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F98C-5ACA-46FB-8F00-2DE1B72E986C}" type="datetime1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E4257-F89F-4AE2-95B2-0BA4833C9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967753"/>
            <a:ext cx="27432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2819400"/>
            <a:ext cx="2743200" cy="3136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1967753"/>
            <a:ext cx="27432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2819400"/>
            <a:ext cx="2743200" cy="3136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953F-003D-4F59-98C5-52683712E98B}" type="datetime1">
              <a:rPr lang="en-US" smtClean="0"/>
              <a:pPr/>
              <a:t>3/15/2010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E4257-F89F-4AE2-95B2-0BA4833C9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BC77-AE65-4DF6-B25B-21D42D7850BF}" type="datetime1">
              <a:rPr lang="en-US" smtClean="0"/>
              <a:pPr/>
              <a:t>3/15/2010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E4257-F89F-4AE2-95B2-0BA4833C9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FE784-F488-48A5-A9E4-9DC59616DBD7}" type="datetime1">
              <a:rPr lang="en-US" smtClean="0"/>
              <a:pPr/>
              <a:t>3/15/2010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E4257-F89F-4AE2-95B2-0BA4833C9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ontent caption.png"/>
          <p:cNvPicPr>
            <a:picLocks noChangeAspect="1"/>
          </p:cNvPicPr>
          <p:nvPr/>
        </p:nvPicPr>
        <p:blipFill>
          <a:blip r:embed="rId2" cstate="print"/>
          <a:srcRect l="11342" t="23079" r="13047"/>
          <a:stretch>
            <a:fillRect/>
          </a:stretch>
        </p:blipFill>
        <p:spPr>
          <a:xfrm>
            <a:off x="0" y="0"/>
            <a:ext cx="9144000" cy="6095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25" y="438150"/>
            <a:ext cx="2743200" cy="1618488"/>
          </a:xfrm>
        </p:spPr>
        <p:txBody>
          <a:bodyPr anchor="ctr" anchorCtr="0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438150"/>
            <a:ext cx="4419600" cy="5118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439" y="2514600"/>
            <a:ext cx="1985962" cy="23622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340C0-6F5E-4806-B259-BF7C7DAE0F36}" type="datetime1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E4257-F89F-4AE2-95B2-0BA4833C9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 caption.png"/>
          <p:cNvPicPr>
            <a:picLocks noChangeAspect="1"/>
          </p:cNvPicPr>
          <p:nvPr/>
        </p:nvPicPr>
        <p:blipFill>
          <a:blip r:embed="rId2" cstate="print"/>
          <a:srcRect l="11342" t="23079" r="13047"/>
          <a:stretch>
            <a:fillRect/>
          </a:stretch>
        </p:blipFill>
        <p:spPr>
          <a:xfrm>
            <a:off x="0" y="0"/>
            <a:ext cx="9144000" cy="6095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25" y="438150"/>
            <a:ext cx="2743200" cy="161925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75050" y="685800"/>
            <a:ext cx="5264150" cy="4648200"/>
          </a:xfrm>
          <a:prstGeom prst="ellipse">
            <a:avLst/>
          </a:prstGeom>
          <a:ln w="127000">
            <a:solidFill>
              <a:schemeClr val="tx1">
                <a:alpha val="10000"/>
              </a:schemeClr>
            </a:solidFill>
          </a:ln>
          <a:effectLst>
            <a:innerShdw blurRad="190500">
              <a:prstClr val="black">
                <a:alpha val="75000"/>
              </a:prstClr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2104" y="2514600"/>
            <a:ext cx="1984248" cy="2359152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buNone/>
              <a:defRPr sz="1400" kern="1200">
                <a:gradFill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BE1C-ABE5-42D4-B16E-22A42DF0DB59}" type="datetime1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E4257-F89F-4AE2-95B2-0BA4833C9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irelight content.png"/>
          <p:cNvPicPr>
            <a:picLocks noChangeAspect="1"/>
          </p:cNvPicPr>
          <p:nvPr/>
        </p:nvPicPr>
        <p:blipFill>
          <a:blip r:embed="rId13" cstate="print"/>
          <a:srcRect l="10260" t="11518" r="6261" b="874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057400"/>
            <a:ext cx="50292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477000"/>
            <a:ext cx="21336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10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fld id="{670DEDE5-4FAA-49D5-A71B-BFF1C5F006F4}" type="datetime1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77000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0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48400"/>
            <a:ext cx="5334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11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fld id="{E9AE4257-F89F-4AE2-95B2-0BA4833C9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 spc="0" baseline="0">
          <a:gradFill flip="none" rotWithShape="1"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  <a:tileRect/>
          </a:gra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500"/>
        </a:spcBef>
        <a:buFontTx/>
        <a:buBlip>
          <a:blip r:embed="rId14"/>
        </a:buBlip>
        <a:defRPr sz="20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1500"/>
        </a:spcBef>
        <a:buFontTx/>
        <a:buBlip>
          <a:blip r:embed="rId15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1500"/>
        </a:spcBef>
        <a:buFontTx/>
        <a:buBlip>
          <a:blip r:embed="rId15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archive.aft.org/pubs-reports/american_educator/issues/summer08/goldenberg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2954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100" b="1" dirty="0"/>
              <a:t>Primary Language Matters:  Is There a Link Between Bilingual Education and English Language Learners’ Academic Achievement?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5" name="Content Placeholder 4" descr="C:\Documents and Settings\Nury Rodriguez\My Documents\My Pictures\Microsoft Clip Organizer\j042781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43200" y="1905000"/>
            <a:ext cx="381000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fld id="{E9AE4257-F89F-4AE2-95B2-0BA4833C98F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57200" y="4925198"/>
            <a:ext cx="80773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  <a:tab pos="5829300" algn="l"/>
                <a:tab pos="6286500" algn="l"/>
              </a:tabLst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</a:rPr>
              <a:t>Nury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</a:rPr>
              <a:t> Rodriguez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  <a:tab pos="5829300" algn="l"/>
                <a:tab pos="62865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</a:rPr>
              <a:t>Education 702.22: Seminar in Applied Theory and Research I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  <a:tab pos="5829300" algn="l"/>
                <a:tab pos="62865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</a:rPr>
              <a:t>Spring 2010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Table of Contents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905000"/>
            <a:ext cx="6400800" cy="37338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</a:rPr>
              <a:t>Introduction</a:t>
            </a:r>
          </a:p>
          <a:p>
            <a:pPr lvl="0" algn="l">
              <a:buFont typeface="Wingdings" pitchFamily="2" charset="2"/>
              <a:buChar char="Ø"/>
            </a:pPr>
            <a:r>
              <a:rPr lang="en-US" sz="3600" dirty="0">
                <a:solidFill>
                  <a:schemeClr val="tx1"/>
                </a:solidFill>
              </a:rPr>
              <a:t>Statement of the Problem</a:t>
            </a:r>
          </a:p>
          <a:p>
            <a:pPr lvl="0" algn="l">
              <a:buFont typeface="Wingdings" pitchFamily="2" charset="2"/>
              <a:buChar char="Ø"/>
            </a:pPr>
            <a:r>
              <a:rPr lang="en-US" sz="3600" dirty="0">
                <a:solidFill>
                  <a:schemeClr val="tx1"/>
                </a:solidFill>
              </a:rPr>
              <a:t>Review of Related Literature</a:t>
            </a:r>
          </a:p>
          <a:p>
            <a:pPr algn="l">
              <a:buFont typeface="Wingdings" pitchFamily="2" charset="2"/>
              <a:buChar char="Ø"/>
            </a:pPr>
            <a:r>
              <a:rPr lang="en-US" sz="3600" dirty="0">
                <a:solidFill>
                  <a:schemeClr val="tx1"/>
                </a:solidFill>
              </a:rPr>
              <a:t>Statement of the </a:t>
            </a:r>
            <a:r>
              <a:rPr lang="en-US" sz="3600" dirty="0" smtClean="0">
                <a:solidFill>
                  <a:schemeClr val="tx1"/>
                </a:solidFill>
              </a:rPr>
              <a:t>Hypothesis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fld id="{E9AE4257-F89F-4AE2-95B2-0BA4833C98F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620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Introduction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600200"/>
            <a:ext cx="7772400" cy="2971800"/>
          </a:xfrm>
        </p:spPr>
        <p:txBody>
          <a:bodyPr>
            <a:noAutofit/>
          </a:bodyPr>
          <a:lstStyle/>
          <a:p>
            <a:pPr marL="166688" lvl="0" indent="-166688" algn="l">
              <a:buFont typeface="Wingdings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Historical overview of bilingual education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policies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affecting English Language Learners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l"/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66688" lvl="0" indent="-166688" algn="l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bilingual education method of instruction has been widely debated by different linguists, and other stakeholders in the field of education.</a:t>
            </a:r>
          </a:p>
          <a:p>
            <a:pPr algn="l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fld id="{E9AE4257-F89F-4AE2-95B2-0BA4833C98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05200" y="4495800"/>
            <a:ext cx="1600200" cy="1782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0" y="4419600"/>
            <a:ext cx="25146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C:\Documents and Settings\Nury Rodriguez\My Documents\My Pictures\Microsoft Clip Organizer\j0301318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4800600"/>
            <a:ext cx="1807845" cy="1073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u="sng" dirty="0"/>
              <a:t>Statement of the Problem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828800"/>
            <a:ext cx="7924800" cy="2590800"/>
          </a:xfrm>
        </p:spPr>
        <p:txBody>
          <a:bodyPr>
            <a:noAutofit/>
          </a:bodyPr>
          <a:lstStyle/>
          <a:p>
            <a:pPr marL="285750" lvl="0" indent="-285750" algn="l"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</a:rPr>
              <a:t>Research shows that some English Language Learners’ academic achievement tends to be low regardless of which instructional method is used. </a:t>
            </a:r>
          </a:p>
          <a:p>
            <a:pPr marL="285750" lvl="0" indent="-285750"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The </a:t>
            </a:r>
            <a:r>
              <a:rPr lang="en-US" sz="2400" dirty="0">
                <a:solidFill>
                  <a:schemeClr val="tx1"/>
                </a:solidFill>
              </a:rPr>
              <a:t>purpose of this action research is to describe the effects of a bilingual education program on students’ achievement in reading.</a:t>
            </a:r>
          </a:p>
          <a:p>
            <a:pPr algn="l">
              <a:buFont typeface="Arial" pitchFamily="34" charset="0"/>
              <a:buChar char="•"/>
            </a:pP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fld id="{E9AE4257-F89F-4AE2-95B2-0BA4833C98F5}" type="slidenum">
              <a:rPr lang="en-US" smtClean="0"/>
              <a:pPr/>
              <a:t>4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>
                <a:latin typeface="Times New Roman" pitchFamily="18" charset="0"/>
                <a:cs typeface="Times New Roman" pitchFamily="18" charset="0"/>
              </a:rPr>
              <a:t>Review of Related Literature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645025" y="1219200"/>
            <a:ext cx="4041775" cy="955675"/>
          </a:xfrm>
        </p:spPr>
        <p:txBody>
          <a:bodyPr>
            <a:normAutofit/>
          </a:bodyPr>
          <a:lstStyle/>
          <a:p>
            <a:endParaRPr lang="en-US" u="sng" dirty="0" smtClean="0"/>
          </a:p>
          <a:p>
            <a:endParaRPr lang="en-US" u="sng" dirty="0"/>
          </a:p>
          <a:p>
            <a:endParaRPr lang="en-US" u="sng" dirty="0" smtClean="0"/>
          </a:p>
          <a:p>
            <a:endParaRPr lang="en-US" u="sng" dirty="0"/>
          </a:p>
          <a:p>
            <a:endParaRPr lang="en-US" u="sng" dirty="0" smtClean="0"/>
          </a:p>
          <a:p>
            <a:endParaRPr lang="en-US" u="sng" dirty="0"/>
          </a:p>
          <a:p>
            <a:endParaRPr lang="en-US" u="sng" dirty="0" smtClean="0"/>
          </a:p>
          <a:p>
            <a:endParaRPr lang="en-US" u="sng" dirty="0"/>
          </a:p>
          <a:p>
            <a:endParaRPr lang="en-US" u="sng" dirty="0" smtClean="0"/>
          </a:p>
          <a:p>
            <a:endParaRPr lang="en-US" u="sng" dirty="0"/>
          </a:p>
          <a:p>
            <a:endParaRPr lang="en-US" u="sng" dirty="0" smtClean="0"/>
          </a:p>
          <a:p>
            <a:endParaRPr lang="en-US" u="sng" dirty="0"/>
          </a:p>
          <a:p>
            <a:endParaRPr lang="en-US" u="sng" dirty="0" smtClean="0"/>
          </a:p>
          <a:p>
            <a:endParaRPr lang="en-US" sz="6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1524000"/>
            <a:ext cx="4040188" cy="2590800"/>
          </a:xfrm>
        </p:spPr>
        <p:txBody>
          <a:bodyPr>
            <a:noAutofit/>
          </a:bodyPr>
          <a:lstStyle/>
          <a:p>
            <a:pPr lvl="1" indent="-398463">
              <a:buNone/>
            </a:pP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Pro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Jim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Cummins Interdependence Principle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suggests that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L1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 facilitate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learning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L2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cited in Sparks, 2009, 205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Con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Keith Baker (1998) claims that the structured English immersion program is  the best method to teach ELLs. 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400" y="4114800"/>
            <a:ext cx="3813175" cy="21336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6400" dirty="0" smtClean="0"/>
              <a:t>	</a:t>
            </a:r>
            <a:r>
              <a:rPr lang="en-US" sz="6400" u="sng" dirty="0" smtClean="0">
                <a:latin typeface="Times New Roman" pitchFamily="18" charset="0"/>
                <a:cs typeface="Times New Roman" pitchFamily="18" charset="0"/>
              </a:rPr>
              <a:t>Pro</a:t>
            </a:r>
            <a:endParaRPr lang="en-US" sz="6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	Jim </a:t>
            </a:r>
            <a:r>
              <a:rPr lang="en-US" sz="6400" dirty="0">
                <a:latin typeface="Times New Roman" pitchFamily="18" charset="0"/>
                <a:cs typeface="Times New Roman" pitchFamily="18" charset="0"/>
              </a:rPr>
              <a:t>Cummins Threshold Hypothesis states 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that L1 </a:t>
            </a:r>
            <a:r>
              <a:rPr lang="en-US" sz="6400" dirty="0">
                <a:latin typeface="Times New Roman" pitchFamily="18" charset="0"/>
                <a:cs typeface="Times New Roman" pitchFamily="18" charset="0"/>
              </a:rPr>
              <a:t>competency level is important (as cited in Mora, 2004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>
              <a:buNone/>
            </a:pPr>
            <a:r>
              <a:rPr lang="en-US" sz="6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6400" u="sng" dirty="0" smtClean="0">
                <a:latin typeface="Times New Roman" pitchFamily="18" charset="0"/>
                <a:cs typeface="Times New Roman" pitchFamily="18" charset="0"/>
              </a:rPr>
              <a:t>Con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	The Threshold Hypothesis resort to the use of “semi-</a:t>
            </a:r>
            <a:r>
              <a:rPr lang="en-US" sz="6400" dirty="0" err="1" smtClean="0">
                <a:latin typeface="Times New Roman" pitchFamily="18" charset="0"/>
                <a:cs typeface="Times New Roman" pitchFamily="18" charset="0"/>
              </a:rPr>
              <a:t>lingualism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” or “limited bilingualism”  as the reason for children’s low academic achievement (</a:t>
            </a:r>
            <a:r>
              <a:rPr lang="en-US" sz="6400" dirty="0" err="1" smtClean="0">
                <a:latin typeface="Times New Roman" pitchFamily="18" charset="0"/>
                <a:cs typeface="Times New Roman" pitchFamily="18" charset="0"/>
              </a:rPr>
              <a:t>Macswan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, 2009, </a:t>
            </a:r>
            <a:r>
              <a:rPr lang="en-US" sz="6400" dirty="0" err="1" smtClean="0"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. 8).</a:t>
            </a:r>
          </a:p>
          <a:p>
            <a:pPr>
              <a:buNone/>
            </a:pPr>
            <a:endParaRPr lang="en-US" sz="6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fld id="{E9AE4257-F89F-4AE2-95B2-0BA4833C98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4724400" y="1676400"/>
            <a:ext cx="4040188" cy="3124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2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r>
              <a:rPr lang="en-US" sz="6400" b="1" u="sng" dirty="0" smtClean="0">
                <a:latin typeface="Times New Roman" pitchFamily="18" charset="0"/>
                <a:cs typeface="Times New Roman" pitchFamily="18" charset="0"/>
              </a:rPr>
              <a:t>Pro</a:t>
            </a:r>
          </a:p>
          <a:p>
            <a:endParaRPr lang="en-US" sz="6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According </a:t>
            </a:r>
            <a:r>
              <a:rPr lang="en-US" sz="6400" dirty="0" err="1" smtClean="0">
                <a:latin typeface="Times New Roman" pitchFamily="18" charset="0"/>
                <a:cs typeface="Times New Roman" pitchFamily="18" charset="0"/>
              </a:rPr>
              <a:t>Hakuta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, Butler, and Witt, a students’ ability to develop the target language takes 1 to 3 years, and it takes 5 to 7 years to develop academic language (as cited in Mora, 2000, p. 353).</a:t>
            </a:r>
          </a:p>
          <a:p>
            <a:endParaRPr lang="en-US" sz="64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400" b="1" u="sng" dirty="0" smtClean="0">
                <a:latin typeface="Times New Roman" pitchFamily="18" charset="0"/>
                <a:cs typeface="Times New Roman" pitchFamily="18" charset="0"/>
              </a:rPr>
              <a:t>Con</a:t>
            </a:r>
          </a:p>
          <a:p>
            <a:endParaRPr lang="en-US" sz="6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Structured English Immersion programs “mainstream their students in two to three  years, compared to the five to eight years called for by a full bilingual education program” (Baker, 1998, p. 202).</a:t>
            </a:r>
            <a:r>
              <a:rPr lang="en-US" sz="6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6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2743200" y="5105400"/>
            <a:ext cx="4041775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Content Placeholder 5"/>
          <p:cNvSpPr txBox="1">
            <a:spLocks/>
          </p:cNvSpPr>
          <p:nvPr/>
        </p:nvSpPr>
        <p:spPr>
          <a:xfrm>
            <a:off x="4876800" y="2667000"/>
            <a:ext cx="4041775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876800"/>
            <a:ext cx="2590800" cy="172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10" grpId="0" build="p"/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b="1" u="sng" dirty="0"/>
              <a:t>Statement of the Hypothesis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62000" y="914401"/>
            <a:ext cx="7924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The following questions will guide the study: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1"/>
            <a:ext cx="7239000" cy="251459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Is bilingual education the best way to teach English Language Learners?</a:t>
            </a:r>
          </a:p>
          <a:p>
            <a:pPr lvl="0"/>
            <a:r>
              <a:rPr lang="en-US" dirty="0" smtClean="0"/>
              <a:t>Why </a:t>
            </a:r>
            <a:r>
              <a:rPr lang="en-US" dirty="0"/>
              <a:t>do some students succeed in a bilingual education program?</a:t>
            </a:r>
          </a:p>
          <a:p>
            <a:pPr lvl="0"/>
            <a:r>
              <a:rPr lang="en-US" dirty="0" smtClean="0"/>
              <a:t>Why some </a:t>
            </a:r>
            <a:r>
              <a:rPr lang="en-US" dirty="0"/>
              <a:t>students do not succeed in a bilingual education program?</a:t>
            </a:r>
          </a:p>
          <a:p>
            <a:pPr lvl="0"/>
            <a:r>
              <a:rPr lang="en-US" dirty="0" smtClean="0"/>
              <a:t>Is </a:t>
            </a:r>
            <a:r>
              <a:rPr lang="en-US" dirty="0"/>
              <a:t>there a relationship between the success of a bilingual education program </a:t>
            </a:r>
            <a:r>
              <a:rPr lang="en-US" dirty="0" smtClean="0"/>
              <a:t>that </a:t>
            </a:r>
            <a:r>
              <a:rPr lang="en-US" dirty="0"/>
              <a:t>emphasizes the use of </a:t>
            </a: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graders’ </a:t>
            </a:r>
            <a:r>
              <a:rPr lang="en-US" dirty="0"/>
              <a:t>native language (L1) </a:t>
            </a:r>
            <a:r>
              <a:rPr lang="en-US" dirty="0" smtClean="0"/>
              <a:t>to </a:t>
            </a:r>
            <a:r>
              <a:rPr lang="en-US" dirty="0"/>
              <a:t>learn </a:t>
            </a:r>
            <a:r>
              <a:rPr lang="en-US" dirty="0" smtClean="0"/>
              <a:t>English </a:t>
            </a:r>
            <a:r>
              <a:rPr lang="en-US" dirty="0"/>
              <a:t>and the students’ primary language proficiency? </a:t>
            </a:r>
            <a:endParaRPr lang="en-US" dirty="0" smtClean="0"/>
          </a:p>
          <a:p>
            <a:pPr lvl="0"/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Content Placeholder 6" descr="C:\Documents and Settings\Nury Rodriguez\My Documents\My Pictures\Microsoft Clip Organizer\j0356797.gif"/>
          <p:cNvPicPr>
            <a:picLocks noGrp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7315200" y="2133600"/>
            <a:ext cx="16383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fld id="{E9AE4257-F89F-4AE2-95B2-0BA4833C98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381000" y="4419600"/>
            <a:ext cx="7239000" cy="1752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609600" y="4343400"/>
            <a:ext cx="7315200" cy="1905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900" b="1" dirty="0" smtClean="0">
                <a:latin typeface="Times New Roman" pitchFamily="18" charset="0"/>
                <a:cs typeface="Times New Roman" pitchFamily="18" charset="0"/>
              </a:rPr>
              <a:t>HR1: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 	Implementing a Bilingual Education program with English language learners with high L1 proficiency will increase their reading skills more so than the group of English language learners with low L1 proficiency.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4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rmAutofit fontScale="92500" lnSpcReduction="20000"/>
          </a:bodyPr>
          <a:lstStyle/>
          <a:p>
            <a:pPr marL="463550" indent="-463550"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Banks, J. A. (1993). Multicultural Education: Historical Development, Dimensions, and Practice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Review of Research in Education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19, 3-49.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: 10.3102/0091732X019001003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463550" indent="-463550"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Baker, K. ( 1998). Structured English Immersion: Breakthrough in Teaching Limited- English- Proficient Students.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Phi Delta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Kappan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, 80 (3),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199-204.  Retrieved from Eric database. (EJ575205)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Goldenberg, C. (2008). Teaching English Language Learners:  What the Research Does—and Does not say,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American Educator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32 (2), 8-44. Retrieved from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http://archive.aft.org/pubs-reports/american_educator/issues/summer08/goldenberg.pdf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463550" indent="-463550"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463550" indent="-463550">
              <a:buNone/>
            </a:pP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Honigsfeld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A. (2009). ELL Programs: Not "One Size Fits All".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Kappa Delta Pi Record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45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(4), 166-171.  Retrieved from ERIC database. (EJ865396)</a:t>
            </a:r>
          </a:p>
          <a:p>
            <a:pPr marL="463550" indent="-463550"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463550" indent="-463550">
              <a:buNone/>
            </a:pP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Lenters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Kimberly. (2004). No Half Measures: Reading Instruction for Young Second Language Learners.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Reading Teacher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58(4), 328-336. Retrieved from ERIC database. (EJ684401)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463550" indent="-463550">
              <a:buNone/>
            </a:pP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Macswan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J. (2000). The Threshold Hypothesis,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Semilingualism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and Other Contributions to a Deficit View of Linguistic Minorities,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Hispanic Journal of Behavioral Sciences,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22, 3-45. doi:10.1177/0739986300221001</a:t>
            </a:r>
          </a:p>
          <a:p>
            <a:pPr marL="463550" indent="-463550"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463550" indent="-463550"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Mora, J. K. (2000).  Staying the Course in Times of Change: Preparing Teachers for Language Minority Education.  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Journal of Teacher Education, 51, 345-357.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doi:10.1177/0022487100051005003</a:t>
            </a:r>
            <a:endParaRPr lang="en-US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5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fld id="{E9AE4257-F89F-4AE2-95B2-0BA4833C98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76600" y="685800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Reese, L., Goldenberg, C., &amp; Saunders, W. (2006). Variations in Reading Achievement among Spanish-Speaking Children in Different Language Programs: Explanations and Confounds.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Elementary School Journal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106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(4), 363-385. Retrieved from ERIC database. ( EJ750503)</a:t>
            </a: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Rossell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C. H., &amp; Baker, K. (1996).  The Educational Effectiveness of Bilingual Education.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Research in the Teaching of English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30, (1), 7-74.  Retrieved from Eric database. (EJ519666)</a:t>
            </a: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Sparks, R., Patton, J.,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Ganschow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L., &amp;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Humbach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N. (2009). Long-Term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Crosslinguistic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Transfer of Skills from L1 to L2.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Language Learning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59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(1), 203-243. Retrieved from ERIC database. (EJ829152)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fld id="{E9AE4257-F89F-4AE2-95B2-0BA4833C98F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36.3|75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37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1.7|10.5|15.9|8.4|1.3|23.5|1.2|14.8|0.8|0.7|33.6|1.5|14.3|0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8|13.8"/>
</p:tagLst>
</file>

<file path=ppt/theme/theme1.xml><?xml version="1.0" encoding="utf-8"?>
<a:theme xmlns:a="http://schemas.openxmlformats.org/drawingml/2006/main" name="Firelight">
  <a:themeElements>
    <a:clrScheme name="Firelight">
      <a:dk1>
        <a:sysClr val="windowText" lastClr="000000"/>
      </a:dk1>
      <a:lt1>
        <a:sysClr val="window" lastClr="FFFFFF"/>
      </a:lt1>
      <a:dk2>
        <a:srgbClr val="9F1C00"/>
      </a:dk2>
      <a:lt2>
        <a:srgbClr val="EEECE1"/>
      </a:lt2>
      <a:accent1>
        <a:srgbClr val="FF881F"/>
      </a:accent1>
      <a:accent2>
        <a:srgbClr val="771C00"/>
      </a:accent2>
      <a:accent3>
        <a:srgbClr val="576A2C"/>
      </a:accent3>
      <a:accent4>
        <a:srgbClr val="A24D00"/>
      </a:accent4>
      <a:accent5>
        <a:srgbClr val="244872"/>
      </a:accent5>
      <a:accent6>
        <a:srgbClr val="5E341C"/>
      </a:accent6>
      <a:hlink>
        <a:srgbClr val="FF912E"/>
      </a:hlink>
      <a:folHlink>
        <a:srgbClr val="B5CB83"/>
      </a:folHlink>
    </a:clrScheme>
    <a:fontScheme name="Firelight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ireligh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100000">
              <a:schemeClr val="phClr">
                <a:tint val="100000"/>
                <a:shade val="8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path path="circle">
            <a:fillToRect l="25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>
              <a:shade val="95000"/>
              <a:alpha val="90000"/>
            </a:schemeClr>
          </a:solidFill>
          <a:prstDash val="solid"/>
        </a:ln>
        <a:ln w="76200" cap="flat" cmpd="sng" algn="ctr">
          <a:solidFill>
            <a:schemeClr val="phClr">
              <a:shade val="95000"/>
              <a:alpha val="50000"/>
            </a:schemeClr>
          </a:solidFill>
          <a:prstDash val="solid"/>
        </a:ln>
      </a:lnStyleLst>
      <a:effectStyleLst>
        <a:effectStyle>
          <a:effectLst>
            <a:innerShdw blurRad="63500">
              <a:srgbClr val="000000">
                <a:alpha val="60000"/>
              </a:srgbClr>
            </a:innerShdw>
          </a:effectLst>
        </a:effectStyle>
        <a:effectStyle>
          <a:effectLst>
            <a:innerShdw blurRad="63500">
              <a:srgbClr val="000000">
                <a:alpha val="50000"/>
              </a:srgbClr>
            </a:innerShdw>
            <a:outerShdw blurRad="76200" dist="38100" sx="101000" sy="101000" rotWithShape="0">
              <a:srgbClr val="000000">
                <a:alpha val="60000"/>
              </a:srgbClr>
            </a:outerShdw>
          </a:effectLst>
        </a:effectStyle>
        <a:effectStyle>
          <a:effectLst>
            <a:innerShdw blurRad="635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4200000"/>
            </a:lightRig>
          </a:scene3d>
          <a:sp3d prstMaterial="softmetal">
            <a:bevelT w="63500" h="254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accent1">
                <a:shade val="45000"/>
                <a:satMod val="125000"/>
              </a:schemeClr>
            </a:gs>
            <a:gs pos="100000">
              <a:schemeClr val="phClr">
                <a:shade val="55000"/>
                <a:satMod val="125000"/>
              </a:schemeClr>
            </a:gs>
          </a:gsLst>
          <a:lin ang="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Firelight</Template>
  <TotalTime>1458</TotalTime>
  <Words>490</Words>
  <Application>Microsoft Office PowerPoint</Application>
  <PresentationFormat>On-screen Show (4:3)</PresentationFormat>
  <Paragraphs>85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Firelight</vt:lpstr>
      <vt:lpstr>Primary Language Matters:  Is There a Link Between Bilingual Education and English Language Learners’ Academic Achievement? </vt:lpstr>
      <vt:lpstr>Table of Contents </vt:lpstr>
      <vt:lpstr>Introduction </vt:lpstr>
      <vt:lpstr>Statement of the Problem </vt:lpstr>
      <vt:lpstr>Review of Related Literature</vt:lpstr>
      <vt:lpstr>Statement of the Hypothesis </vt:lpstr>
      <vt:lpstr>Slide 7</vt:lpstr>
      <vt:lpstr>Slide 8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Primary Language Matters:  Is There a Link Between Bilingual Education and English Language Learners’ Academic Achievement? </dc:title>
  <dc:creator>Nury Rodriguez</dc:creator>
  <cp:lastModifiedBy>Nury Rodriguez</cp:lastModifiedBy>
  <cp:revision>153</cp:revision>
  <dcterms:created xsi:type="dcterms:W3CDTF">2010-03-13T13:13:36Z</dcterms:created>
  <dcterms:modified xsi:type="dcterms:W3CDTF">2010-03-16T02:55:20Z</dcterms:modified>
</cp:coreProperties>
</file>